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6858000" cy="9906000" type="A4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3indi3@rambler.ru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584" autoAdjust="0"/>
    <p:restoredTop sz="94660"/>
  </p:normalViewPr>
  <p:slideViewPr>
    <p:cSldViewPr snapToGrid="0">
      <p:cViewPr varScale="1">
        <p:scale>
          <a:sx n="57" d="100"/>
          <a:sy n="57" d="100"/>
        </p:scale>
        <p:origin x="262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8CDA2F-7774-4C56-883E-53DE45822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F749A3-A078-407C-BE14-98F8882D76F8}" type="datetimeFigureOut">
              <a:rPr lang="ru-RU"/>
              <a:pPr>
                <a:defRPr/>
              </a:pPr>
              <a:t>04.01.2025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C2C7F4-26BA-4E2A-A7AD-0FFF5C0B3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9F0A86-6AF7-468B-A52A-5BCFF5A2E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936EAB-5F2D-46CE-9757-12EEA24559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7294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B180EF-9427-4FBB-817A-209FD8EB7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4FC67E-05CB-4036-91D1-71D3FE59FFD0}" type="datetimeFigureOut">
              <a:rPr lang="ru-RU"/>
              <a:pPr>
                <a:defRPr/>
              </a:pPr>
              <a:t>04.01.2025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8FB332-6C12-4997-AF0D-2941C01E1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791FAB-55AF-4551-AD7F-555A127F3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7213F7-802D-473E-A063-34FDAFABC8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1116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2FB4F8-121C-46E1-9EC5-923E7D96E9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128164-71B1-4578-A697-DE94C2ADA253}" type="datetimeFigureOut">
              <a:rPr lang="ru-RU"/>
              <a:pPr>
                <a:defRPr/>
              </a:pPr>
              <a:t>04.01.2025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B4E94F-CED5-46C8-9A84-868E8C16C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F30875-BD52-42B2-BEF4-D399543F2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124A30-9AAE-441E-BE0B-BDB97D2C2C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790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AD340C-C730-4ECF-88E4-818FE8083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177B89-ACDE-4858-A299-919E8711CD5C}" type="datetimeFigureOut">
              <a:rPr lang="ru-RU"/>
              <a:pPr>
                <a:defRPr/>
              </a:pPr>
              <a:t>04.01.2025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3BB79B-D566-42BA-B128-D3660ECB08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EEA839-A8BF-4D5E-A73F-75CA2FCBA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CA5BBA-C20C-4F26-A767-1CDAC32335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5486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D4F291-BC16-4771-92FC-EEEE4846F3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EFB28-D0C3-4125-8B8D-C54EB966C5C2}" type="datetimeFigureOut">
              <a:rPr lang="ru-RU"/>
              <a:pPr>
                <a:defRPr/>
              </a:pPr>
              <a:t>04.01.2025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EC1990-8BBB-4D41-8255-40BB3C763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D3F89C-2293-47AE-A540-E2C9289A1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DC66EB-BA49-4A62-A3F4-58EB407EC3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257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4A9BDD5-3877-44D6-9BB6-6E5FF5D26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01A58-0748-4223-80DA-B6A41D0D0CC1}" type="datetimeFigureOut">
              <a:rPr lang="ru-RU"/>
              <a:pPr>
                <a:defRPr/>
              </a:pPr>
              <a:t>04.01.2025</a:t>
            </a:fld>
            <a:endParaRPr lang="ru-RU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6987317-F0FA-46C8-BB61-FE2191A6B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79350FE-DE1F-4C47-BCD0-EDA1F6BD4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1FE5E2-89CA-402C-9478-B7FE220267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6338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0F72EF36-690B-4B27-8C7A-4E1C892B4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27FD2-3901-4080-9F6E-7B3B6B2FBB36}" type="datetimeFigureOut">
              <a:rPr lang="ru-RU"/>
              <a:pPr>
                <a:defRPr/>
              </a:pPr>
              <a:t>04.01.2025</a:t>
            </a:fld>
            <a:endParaRPr lang="ru-RU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633D1DB-002F-4039-B2D1-D2D49A4E7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61C6E6E-1EE0-44A1-B4AE-C8BB58597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36FB24-9E51-4451-A1D5-254AA8DD49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2879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26B87774-F29B-45C5-9915-63A5EA801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6F94B5-B639-4733-A0C8-1B4EB6DAE0DE}" type="datetimeFigureOut">
              <a:rPr lang="ru-RU"/>
              <a:pPr>
                <a:defRPr/>
              </a:pPr>
              <a:t>04.01.2025</a:t>
            </a:fld>
            <a:endParaRPr lang="ru-RU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EDB757C5-44F7-4314-A387-B918BA450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EFD82D6-7D05-4DAD-A3EE-E9C4459C6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333BD7-DC04-41D4-B2E1-BD67963745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2741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CE8F50D3-1216-43ED-9DC5-AB736E638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DC7AA6-F0F4-4802-8374-B31CBF843151}" type="datetimeFigureOut">
              <a:rPr lang="ru-RU"/>
              <a:pPr>
                <a:defRPr/>
              </a:pPr>
              <a:t>04.01.2025</a:t>
            </a:fld>
            <a:endParaRPr lang="ru-RU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223510C-041C-41D5-BD1A-6269363FC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EA2BB8D-0B34-42D9-AD40-5E2E24ADF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B8552A-BAA0-4AB3-8E89-E1609740FC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473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5D9956C-D882-4B66-97EE-8C840CB81B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22F75E-195D-463E-BFA3-202B27C2E3EC}" type="datetimeFigureOut">
              <a:rPr lang="ru-RU"/>
              <a:pPr>
                <a:defRPr/>
              </a:pPr>
              <a:t>04.01.2025</a:t>
            </a:fld>
            <a:endParaRPr lang="ru-RU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8C0C04B-8CBA-4D19-BB8B-33A78A6F9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0DA7B8A-C30C-4D85-856F-99EB97F35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7E51B7-438F-4285-8BB7-B6E9BDC945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8616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4B9B137-8569-4366-9061-76C5C00D5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29A5C9-40AB-4EA9-A6C3-9973E9991773}" type="datetimeFigureOut">
              <a:rPr lang="ru-RU"/>
              <a:pPr>
                <a:defRPr/>
              </a:pPr>
              <a:t>04.01.2025</a:t>
            </a:fld>
            <a:endParaRPr lang="ru-RU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C67BA9F-84A4-46F1-BE16-9614C6542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43325E8-9E11-4266-8907-948CE1EDC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A4088-3F04-4F0C-A8FA-5739E9D594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4190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FFC6FD1E-2BE3-4225-BA56-84C47EA950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71488" y="527050"/>
            <a:ext cx="5915025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47B5A8-7F71-4940-85E4-10C0425536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8" y="2636838"/>
            <a:ext cx="5915025" cy="6284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E8D9CC-48EB-4A7B-B78F-650FD2F261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8" y="9182100"/>
            <a:ext cx="154305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00ADB3C-5351-4203-8C0A-51AFC40D1A1D}" type="datetimeFigureOut">
              <a:rPr lang="ru-RU"/>
              <a:pPr>
                <a:defRPr/>
              </a:pPr>
              <a:t>04.01.2025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5BBD7D-E555-459D-9BC0-66303E38C5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9182100"/>
            <a:ext cx="2314575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D80126-3340-42D9-9B3E-BFBE0DAA55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9182100"/>
            <a:ext cx="154305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CF27A07-800D-42BA-97E1-0D12D1C601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fontAlgn="base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2">
            <a:extLst>
              <a:ext uri="{FF2B5EF4-FFF2-40B4-BE49-F238E27FC236}">
                <a16:creationId xmlns:a16="http://schemas.microsoft.com/office/drawing/2014/main" id="{D20B8FD9-3122-485B-9B71-FB8134F7DC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58" r="17252" b="14793"/>
          <a:stretch>
            <a:fillRect/>
          </a:stretch>
        </p:blipFill>
        <p:spPr bwMode="auto">
          <a:xfrm>
            <a:off x="731838" y="1435100"/>
            <a:ext cx="5645150" cy="528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Рисунок 7">
            <a:extLst>
              <a:ext uri="{FF2B5EF4-FFF2-40B4-BE49-F238E27FC236}">
                <a16:creationId xmlns:a16="http://schemas.microsoft.com/office/drawing/2014/main" id="{672E1966-60DF-41AC-9C17-EE0AB292C3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5" y="-301625"/>
            <a:ext cx="6746875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Рисунок 5">
            <a:extLst>
              <a:ext uri="{FF2B5EF4-FFF2-40B4-BE49-F238E27FC236}">
                <a16:creationId xmlns:a16="http://schemas.microsoft.com/office/drawing/2014/main" id="{A54E7206-498E-40A2-8FD7-26851D2C70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08"/>
          <a:stretch>
            <a:fillRect/>
          </a:stretch>
        </p:blipFill>
        <p:spPr bwMode="auto">
          <a:xfrm>
            <a:off x="0" y="6473825"/>
            <a:ext cx="6858000" cy="357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Рисунок 10">
            <a:extLst>
              <a:ext uri="{FF2B5EF4-FFF2-40B4-BE49-F238E27FC236}">
                <a16:creationId xmlns:a16="http://schemas.microsoft.com/office/drawing/2014/main" id="{09907754-241B-45EE-8842-B8AB6E916D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5" y="2646363"/>
            <a:ext cx="3959225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2">
            <a:extLst>
              <a:ext uri="{FF2B5EF4-FFF2-40B4-BE49-F238E27FC236}">
                <a16:creationId xmlns:a16="http://schemas.microsoft.com/office/drawing/2014/main" id="{F6E8805A-BE1E-4985-B19D-CC6A777574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513" y="2246313"/>
            <a:ext cx="6530975" cy="313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>
                <a:latin typeface="Arial Black" panose="020B0A04020102020204" pitchFamily="34" charset="0"/>
              </a:rPr>
              <a:t>Об этом заявил Владимир Путин на заседании Госсовета в Кремле, пояснив, что в 2025 году мы будем отмечать </a:t>
            </a:r>
            <a:r>
              <a:rPr lang="ru-RU" altLang="ru-RU">
                <a:solidFill>
                  <a:srgbClr val="FF0000"/>
                </a:solidFill>
                <a:latin typeface="Arial Black" panose="020B0A04020102020204" pitchFamily="34" charset="0"/>
              </a:rPr>
              <a:t>80-летие Великой Победы: </a:t>
            </a:r>
            <a:r>
              <a:rPr lang="ru-RU" altLang="ru-RU" i="1">
                <a:latin typeface="Arial Black" panose="020B0A04020102020204" pitchFamily="34" charset="0"/>
              </a:rPr>
              <a:t>«В связи с этим предлагаю объявить 2025-й год Годом защитника Отечества в честь наших героев и участников специальной военной операции сегодня и в память о подвигах всех наших предков, сражавшихся в разные исторические периоды за Родину во славу наших отцов, дедов, прадедов, сокрушивших нацизм» </a:t>
            </a:r>
            <a:r>
              <a:rPr lang="ru-RU" altLang="ru-RU">
                <a:latin typeface="Arial Black" panose="020B0A04020102020204" pitchFamily="34" charset="0"/>
              </a:rPr>
              <a:t>- сказал президент.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06E44B2-90EB-45AE-9244-CC72C37AA5FF}"/>
              </a:ext>
            </a:extLst>
          </p:cNvPr>
          <p:cNvSpPr/>
          <p:nvPr/>
        </p:nvSpPr>
        <p:spPr>
          <a:xfrm>
            <a:off x="132565" y="306710"/>
            <a:ext cx="6704079" cy="19389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3300"/>
                </a:solidFill>
                <a:latin typeface="Arial Black" panose="020B0A04020102020204" pitchFamily="34" charset="0"/>
              </a:rPr>
              <a:t>2025 год объявлен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3300"/>
                </a:solidFill>
                <a:latin typeface="Arial Black" panose="020B0A04020102020204" pitchFamily="34" charset="0"/>
              </a:rPr>
              <a:t>в России Годом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3300"/>
                </a:solidFill>
                <a:latin typeface="Arial Black" panose="020B0A04020102020204" pitchFamily="34" charset="0"/>
              </a:rPr>
              <a:t>защитника Отечества </a:t>
            </a:r>
            <a:endParaRPr lang="ru-RU" sz="4000" b="1" dirty="0">
              <a:ln w="22225">
                <a:solidFill>
                  <a:sysClr val="windowText" lastClr="000000"/>
                </a:solidFill>
                <a:prstDash val="solid"/>
              </a:ln>
              <a:solidFill>
                <a:srgbClr val="FF3300"/>
              </a:solidFill>
              <a:latin typeface="+mn-lt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5CD7608-CC70-461E-B2B0-1AD30BCF7F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17" y="5636890"/>
            <a:ext cx="6638566" cy="40907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2">
            <a:extLst>
              <a:ext uri="{FF2B5EF4-FFF2-40B4-BE49-F238E27FC236}">
                <a16:creationId xmlns:a16="http://schemas.microsoft.com/office/drawing/2014/main" id="{20F6F559-3B50-4036-8079-D2A833EA72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47065" y="2571102"/>
            <a:ext cx="6952129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2000" dirty="0">
                <a:latin typeface="Arial Black" panose="020B0A04020102020204" pitchFamily="34" charset="0"/>
              </a:rPr>
              <a:t>Год защитника Отечества – это не просто календарная дата, а символ национального единства и патриотизма. Это выражение глубокой признательности тем, кто защищал и продолжает защищать суверенитет и безопасность нашей страны. Это год, </a:t>
            </a:r>
          </a:p>
          <a:p>
            <a:pPr algn="ctr" eaLnBrk="1" hangingPunct="1"/>
            <a:r>
              <a:rPr lang="ru-RU" altLang="ru-RU" sz="2000" dirty="0">
                <a:latin typeface="Arial Black" panose="020B0A04020102020204" pitchFamily="34" charset="0"/>
              </a:rPr>
              <a:t>который напоминает нам о важности исторической памяти и о непреходящей ценности мира, который защищают наши защитники Отечества своей мужественностью и самоотверженностью.</a:t>
            </a:r>
          </a:p>
        </p:txBody>
      </p:sp>
      <p:pic>
        <p:nvPicPr>
          <p:cNvPr id="4099" name="Рисунок 4">
            <a:extLst>
              <a:ext uri="{FF2B5EF4-FFF2-40B4-BE49-F238E27FC236}">
                <a16:creationId xmlns:a16="http://schemas.microsoft.com/office/drawing/2014/main" id="{E4939E70-F9B1-4DDA-A5C2-5560EE9538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11" y="132219"/>
            <a:ext cx="6530975" cy="220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16168F4-A0BB-44B1-96DE-5DF402106DE2}"/>
              </a:ext>
            </a:extLst>
          </p:cNvPr>
          <p:cNvSpPr/>
          <p:nvPr/>
        </p:nvSpPr>
        <p:spPr>
          <a:xfrm>
            <a:off x="1089134" y="1233150"/>
            <a:ext cx="5216493" cy="14465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3300"/>
                </a:solidFill>
                <a:latin typeface="Arial Black" panose="020B0A04020102020204" pitchFamily="34" charset="0"/>
              </a:rPr>
              <a:t>Год защитника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3300"/>
                </a:solidFill>
                <a:latin typeface="Arial Black" panose="020B0A04020102020204" pitchFamily="34" charset="0"/>
              </a:rPr>
              <a:t>Отечества </a:t>
            </a:r>
            <a:endParaRPr lang="ru-RU" sz="4400" b="1" dirty="0">
              <a:ln w="22225">
                <a:solidFill>
                  <a:sysClr val="windowText" lastClr="000000"/>
                </a:solidFill>
                <a:prstDash val="solid"/>
              </a:ln>
              <a:solidFill>
                <a:srgbClr val="FF3300"/>
              </a:solidFill>
              <a:latin typeface="+mn-lt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69EDFA0-5D10-4308-94CC-0F1784B046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349" y="5981864"/>
            <a:ext cx="6469139" cy="38814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4">
            <a:extLst>
              <a:ext uri="{FF2B5EF4-FFF2-40B4-BE49-F238E27FC236}">
                <a16:creationId xmlns:a16="http://schemas.microsoft.com/office/drawing/2014/main" id="{97DC514D-5FCA-4CD9-8C2F-A4FF8DD825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" y="136525"/>
            <a:ext cx="6804025" cy="229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11A97EF-E4E9-44D7-A8BC-F3EB6BED3A9F}"/>
              </a:ext>
            </a:extLst>
          </p:cNvPr>
          <p:cNvSpPr/>
          <p:nvPr/>
        </p:nvSpPr>
        <p:spPr>
          <a:xfrm>
            <a:off x="835734" y="1298069"/>
            <a:ext cx="5803191" cy="14465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3300"/>
                </a:solidFill>
                <a:latin typeface="Arial Black" panose="020B0A04020102020204" pitchFamily="34" charset="0"/>
              </a:rPr>
              <a:t>Год 80-летия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3300"/>
                </a:solidFill>
                <a:latin typeface="Arial Black" panose="020B0A04020102020204" pitchFamily="34" charset="0"/>
              </a:rPr>
              <a:t>Великой Победы</a:t>
            </a:r>
            <a:endParaRPr lang="ru-RU" sz="4400" b="1" dirty="0">
              <a:ln w="22225">
                <a:solidFill>
                  <a:sysClr val="windowText" lastClr="000000"/>
                </a:solidFill>
                <a:prstDash val="solid"/>
              </a:ln>
              <a:solidFill>
                <a:srgbClr val="FF3300"/>
              </a:solidFill>
              <a:latin typeface="+mn-lt"/>
            </a:endParaRPr>
          </a:p>
        </p:txBody>
      </p:sp>
      <p:pic>
        <p:nvPicPr>
          <p:cNvPr id="5124" name="Рисунок 1">
            <a:extLst>
              <a:ext uri="{FF2B5EF4-FFF2-40B4-BE49-F238E27FC236}">
                <a16:creationId xmlns:a16="http://schemas.microsoft.com/office/drawing/2014/main" id="{CFACFDC8-B71C-41A4-B00F-D09DA806F9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90056"/>
            <a:ext cx="663892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Рисунок 5">
            <a:extLst>
              <a:ext uri="{FF2B5EF4-FFF2-40B4-BE49-F238E27FC236}">
                <a16:creationId xmlns:a16="http://schemas.microsoft.com/office/drawing/2014/main" id="{16391AB3-21BE-41BD-934C-88CBEE73C8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189" y="7921049"/>
            <a:ext cx="1848426" cy="1848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TextBox 11">
            <a:extLst>
              <a:ext uri="{FF2B5EF4-FFF2-40B4-BE49-F238E27FC236}">
                <a16:creationId xmlns:a16="http://schemas.microsoft.com/office/drawing/2014/main" id="{C79F4A6F-112C-413D-B802-E55A1E4E89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51" y="3178916"/>
            <a:ext cx="6829424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2000" dirty="0">
                <a:latin typeface="Arial Black" panose="020B0A04020102020204" pitchFamily="34" charset="0"/>
              </a:rPr>
              <a:t>2025 год – это также и год 80-летия </a:t>
            </a:r>
          </a:p>
          <a:p>
            <a:pPr algn="ctr" eaLnBrk="1" hangingPunct="1"/>
            <a:r>
              <a:rPr lang="ru-RU" altLang="ru-RU" sz="2000" dirty="0">
                <a:latin typeface="Arial Black" panose="020B0A04020102020204" pitchFamily="34" charset="0"/>
              </a:rPr>
              <a:t>Великой Победы. За основу его логотипа взято изображение монумента</a:t>
            </a:r>
          </a:p>
          <a:p>
            <a:pPr algn="ctr" eaLnBrk="1" hangingPunct="1"/>
            <a:r>
              <a:rPr lang="ru-RU" altLang="ru-RU" sz="2000" dirty="0">
                <a:latin typeface="Arial Black" panose="020B0A04020102020204" pitchFamily="34" charset="0"/>
              </a:rPr>
              <a:t> «Родина-мать зовет!» </a:t>
            </a:r>
          </a:p>
          <a:p>
            <a:pPr algn="ctr" eaLnBrk="1" hangingPunct="1"/>
            <a:r>
              <a:rPr lang="ru-RU" altLang="ru-RU" sz="2000" dirty="0">
                <a:latin typeface="Arial Black" panose="020B0A04020102020204" pitchFamily="34" charset="0"/>
              </a:rPr>
              <a:t>на Мамаевом кургане в Волгограде, </a:t>
            </a:r>
          </a:p>
          <a:p>
            <a:pPr algn="ctr" eaLnBrk="1" hangingPunct="1"/>
            <a:r>
              <a:rPr lang="ru-RU" altLang="ru-RU" sz="2000" dirty="0">
                <a:latin typeface="Arial Black" panose="020B0A04020102020204" pitchFamily="34" charset="0"/>
              </a:rPr>
              <a:t>эмблема содержит георгиевскую ленту, слово «Победа!» и число «80».</a:t>
            </a:r>
          </a:p>
        </p:txBody>
      </p:sp>
      <p:pic>
        <p:nvPicPr>
          <p:cNvPr id="5127" name="Рисунок 8">
            <a:extLst>
              <a:ext uri="{FF2B5EF4-FFF2-40B4-BE49-F238E27FC236}">
                <a16:creationId xmlns:a16="http://schemas.microsoft.com/office/drawing/2014/main" id="{B983DFCB-B326-4DC5-B37A-D09E676342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"/>
          <a:stretch/>
        </p:blipFill>
        <p:spPr bwMode="auto">
          <a:xfrm>
            <a:off x="4214144" y="5425229"/>
            <a:ext cx="2142108" cy="4348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13">
            <a:extLst>
              <a:ext uri="{FF2B5EF4-FFF2-40B4-BE49-F238E27FC236}">
                <a16:creationId xmlns:a16="http://schemas.microsoft.com/office/drawing/2014/main" id="{6B9BE4D8-1744-4593-9BCE-9DE6A25358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457" y="5678654"/>
            <a:ext cx="4146978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2000" dirty="0">
                <a:latin typeface="Arial Black" panose="020B0A04020102020204" pitchFamily="34" charset="0"/>
              </a:rPr>
              <a:t>На официальном сайте </a:t>
            </a:r>
          </a:p>
          <a:p>
            <a:pPr algn="ctr" eaLnBrk="1" hangingPunct="1"/>
            <a:r>
              <a:rPr lang="ru-RU" altLang="ru-RU" sz="2000" dirty="0">
                <a:latin typeface="Arial Black" panose="020B0A04020102020204" pitchFamily="34" charset="0"/>
              </a:rPr>
              <a:t>80-летия Великой Победы можно посмотреть подборку лучших советских фильмов о Великой Отечественной войне</a:t>
            </a:r>
          </a:p>
          <a:p>
            <a:pPr algn="ctr" eaLnBrk="1" hangingPunct="1"/>
            <a:endParaRPr lang="ru-RU" altLang="ru-RU" sz="2000" dirty="0">
              <a:latin typeface="Arial Black" panose="020B0A040201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4">
            <a:extLst>
              <a:ext uri="{FF2B5EF4-FFF2-40B4-BE49-F238E27FC236}">
                <a16:creationId xmlns:a16="http://schemas.microsoft.com/office/drawing/2014/main" id="{97DC514D-5FCA-4CD9-8C2F-A4FF8DD825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" y="61823"/>
            <a:ext cx="6804025" cy="229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TextBox 11">
            <a:extLst>
              <a:ext uri="{FF2B5EF4-FFF2-40B4-BE49-F238E27FC236}">
                <a16:creationId xmlns:a16="http://schemas.microsoft.com/office/drawing/2014/main" id="{C79F4A6F-112C-413D-B802-E55A1E4E89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6" y="8899941"/>
            <a:ext cx="682942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2000" dirty="0">
                <a:latin typeface="Arial Black" panose="020B0A04020102020204" pitchFamily="34" charset="0"/>
              </a:rPr>
              <a:t>Участвуй в крупнейших событиях по сохранению исторической памяти</a:t>
            </a:r>
          </a:p>
        </p:txBody>
      </p:sp>
      <p:sp>
        <p:nvSpPr>
          <p:cNvPr id="10" name="TextBox 13">
            <a:extLst>
              <a:ext uri="{FF2B5EF4-FFF2-40B4-BE49-F238E27FC236}">
                <a16:creationId xmlns:a16="http://schemas.microsoft.com/office/drawing/2014/main" id="{6B9BE4D8-1744-4593-9BCE-9DE6A25358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79" y="921872"/>
            <a:ext cx="3863836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2000" dirty="0">
                <a:latin typeface="Arial Black" panose="020B0A04020102020204" pitchFamily="34" charset="0"/>
              </a:rPr>
              <a:t>На сайте Всероссийского общественного движения</a:t>
            </a:r>
          </a:p>
          <a:p>
            <a:pPr algn="ctr" eaLnBrk="1" hangingPunct="1"/>
            <a:r>
              <a:rPr lang="ru-RU" altLang="ru-RU" sz="2000" dirty="0">
                <a:latin typeface="Arial Black" panose="020B0A04020102020204" pitchFamily="34" charset="0"/>
              </a:rPr>
              <a:t> «Волонтёры Победы»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DB40FD3-1B34-4A81-9CD1-40F21231EF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75" y="4130013"/>
            <a:ext cx="6650253" cy="4685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1">
            <a:extLst>
              <a:ext uri="{FF2B5EF4-FFF2-40B4-BE49-F238E27FC236}">
                <a16:creationId xmlns:a16="http://schemas.microsoft.com/office/drawing/2014/main" id="{AF457F02-45CF-4BC4-8671-5F23612F41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64604" y="2506336"/>
            <a:ext cx="510726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2000" dirty="0">
                <a:latin typeface="Arial Black" panose="020B0A04020102020204" pitchFamily="34" charset="0"/>
              </a:rPr>
              <a:t>стартовала регистрация добровольцев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70E9FA-04AA-49C6-BB52-BB9EF684A4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164286"/>
            <a:ext cx="632379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2000" dirty="0">
                <a:latin typeface="Arial Black" panose="020B0A04020102020204" pitchFamily="34" charset="0"/>
              </a:rPr>
              <a:t>Международного волонтёрского корпуса празднования 80-летия Победы в Великой Отечественной войне.</a:t>
            </a:r>
          </a:p>
        </p:txBody>
      </p:sp>
      <p:pic>
        <p:nvPicPr>
          <p:cNvPr id="13" name="Рисунок 8">
            <a:extLst>
              <a:ext uri="{FF2B5EF4-FFF2-40B4-BE49-F238E27FC236}">
                <a16:creationId xmlns:a16="http://schemas.microsoft.com/office/drawing/2014/main" id="{6278FCB9-D61D-45FB-B9FF-5E8F394B7A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"/>
          <a:stretch/>
        </p:blipFill>
        <p:spPr bwMode="auto">
          <a:xfrm>
            <a:off x="6063646" y="1114990"/>
            <a:ext cx="613350" cy="1244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CB73966-C0F9-4AE1-B86D-39951671A5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6176" y="1476674"/>
            <a:ext cx="1693409" cy="1693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336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4">
            <a:extLst>
              <a:ext uri="{FF2B5EF4-FFF2-40B4-BE49-F238E27FC236}">
                <a16:creationId xmlns:a16="http://schemas.microsoft.com/office/drawing/2014/main" id="{97DC514D-5FCA-4CD9-8C2F-A4FF8DD825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" y="136525"/>
            <a:ext cx="6804025" cy="229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TextBox 11">
            <a:extLst>
              <a:ext uri="{FF2B5EF4-FFF2-40B4-BE49-F238E27FC236}">
                <a16:creationId xmlns:a16="http://schemas.microsoft.com/office/drawing/2014/main" id="{C79F4A6F-112C-413D-B802-E55A1E4E89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50" y="3301808"/>
            <a:ext cx="6829424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2000" dirty="0">
                <a:latin typeface="Arial Black" panose="020B0A04020102020204" pitchFamily="34" charset="0"/>
              </a:rPr>
              <a:t>Мероприятия в честь 80-летия Победы и празднование 2025 года в честь Защитника Отечества – это не просто масштабные мероприятия и торжественные события, это проявление глубокого национального самосознания, переосмысление исторического наследия и укрепление связей между поколениями.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A69ECCA4-2686-4781-8952-1A86964A0A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419" y="6784042"/>
            <a:ext cx="5889811" cy="298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 sz="2800" dirty="0">
              <a:latin typeface="Arial Black" panose="020B0A04020102020204" pitchFamily="34" charset="0"/>
            </a:endParaRPr>
          </a:p>
          <a:p>
            <a:pPr eaLnBrk="1" hangingPunct="1"/>
            <a:endParaRPr lang="ru-RU" altLang="ru-RU" sz="2000" dirty="0">
              <a:latin typeface="Arial Black" panose="020B0A04020102020204" pitchFamily="34" charset="0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ru-RU" altLang="ru-RU" sz="2000" dirty="0">
                <a:latin typeface="Arial Black" panose="020B0A04020102020204" pitchFamily="34" charset="0"/>
              </a:rPr>
              <a:t>Чтения победы;  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ru-RU" altLang="ru-RU" sz="2000" dirty="0">
                <a:latin typeface="Arial Black" panose="020B0A04020102020204" pitchFamily="34" charset="0"/>
              </a:rPr>
              <a:t>Бессмертный полк;  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ru-RU" altLang="ru-RU" sz="2000" dirty="0">
                <a:latin typeface="Arial Black" panose="020B0A04020102020204" pitchFamily="34" charset="0"/>
              </a:rPr>
              <a:t>Георгиевская ленточка;  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ru-RU" altLang="ru-RU" sz="2000" dirty="0">
                <a:latin typeface="Arial Black" panose="020B0A04020102020204" pitchFamily="34" charset="0"/>
              </a:rPr>
              <a:t>Вечные звёзды;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ru-RU" altLang="ru-RU" sz="2000" dirty="0">
                <a:latin typeface="Arial Black" panose="020B0A04020102020204" pitchFamily="34" charset="0"/>
              </a:rPr>
              <a:t>Всемирная школьная олимпиада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ru-RU" altLang="ru-RU" sz="2000" dirty="0">
                <a:latin typeface="Arial Black" panose="020B0A04020102020204" pitchFamily="34" charset="0"/>
              </a:rPr>
              <a:t>Великая Победа; 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ru-RU" altLang="ru-RU" sz="2000" dirty="0">
                <a:latin typeface="Arial Black" panose="020B0A04020102020204" pitchFamily="34" charset="0"/>
              </a:rPr>
              <a:t>Ура Победе!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4F36270-E428-47A5-994F-C693A281FF76}"/>
              </a:ext>
            </a:extLst>
          </p:cNvPr>
          <p:cNvSpPr/>
          <p:nvPr/>
        </p:nvSpPr>
        <p:spPr>
          <a:xfrm>
            <a:off x="69850" y="1388307"/>
            <a:ext cx="687387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3300"/>
                </a:solidFill>
                <a:latin typeface="Arial Black" panose="020B0A04020102020204" pitchFamily="34" charset="0"/>
              </a:rPr>
              <a:t>Год защитника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3300"/>
                </a:solidFill>
                <a:latin typeface="Arial Black" panose="020B0A04020102020204" pitchFamily="34" charset="0"/>
              </a:rPr>
              <a:t>Отечества и 80-летия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3300"/>
                </a:solidFill>
                <a:latin typeface="Arial Black" panose="020B0A04020102020204" pitchFamily="34" charset="0"/>
              </a:rPr>
              <a:t>Великой Победы</a:t>
            </a:r>
            <a:endParaRPr lang="ru-RU" sz="4000" b="1" dirty="0">
              <a:ln w="22225">
                <a:solidFill>
                  <a:sysClr val="windowText" lastClr="000000"/>
                </a:solidFill>
                <a:prstDash val="solid"/>
              </a:ln>
              <a:solidFill>
                <a:srgbClr val="FF3300"/>
              </a:solidFill>
              <a:latin typeface="+mn-lt"/>
            </a:endParaRPr>
          </a:p>
        </p:txBody>
      </p:sp>
      <p:pic>
        <p:nvPicPr>
          <p:cNvPr id="15" name="Рисунок 8">
            <a:extLst>
              <a:ext uri="{FF2B5EF4-FFF2-40B4-BE49-F238E27FC236}">
                <a16:creationId xmlns:a16="http://schemas.microsoft.com/office/drawing/2014/main" id="{4AD17C4B-B1C6-4398-9313-08032DA7C3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"/>
          <a:stretch/>
        </p:blipFill>
        <p:spPr bwMode="auto">
          <a:xfrm>
            <a:off x="5988775" y="930399"/>
            <a:ext cx="613350" cy="1244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E9A01BC-D369-4C50-B58A-0659ADA4BB7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650"/>
          <a:stretch/>
        </p:blipFill>
        <p:spPr>
          <a:xfrm>
            <a:off x="4350597" y="7235136"/>
            <a:ext cx="1697150" cy="1584284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67401A98-581B-49C3-AC9F-334531565739}"/>
              </a:ext>
            </a:extLst>
          </p:cNvPr>
          <p:cNvSpPr txBox="1"/>
          <p:nvPr/>
        </p:nvSpPr>
        <p:spPr>
          <a:xfrm>
            <a:off x="588057" y="6711916"/>
            <a:ext cx="520653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Всероссийские акции: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E945DC0-8423-4690-BE38-20F76CCFCF3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" t="68624" r="8235" b="12544"/>
          <a:stretch/>
        </p:blipFill>
        <p:spPr>
          <a:xfrm>
            <a:off x="246419" y="5856353"/>
            <a:ext cx="6198713" cy="96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0627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154</TotalTime>
  <Words>313</Words>
  <Application>Microsoft Office PowerPoint</Application>
  <PresentationFormat>Лист A4 (210x297 мм)</PresentationFormat>
  <Paragraphs>36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Calibri</vt:lpstr>
      <vt:lpstr>Arial</vt:lpstr>
      <vt:lpstr>Calibri Light</vt:lpstr>
      <vt:lpstr>Arial Black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3indi3@rambler.ru</dc:creator>
  <cp:lastModifiedBy>3indi3@rambler.ru</cp:lastModifiedBy>
  <cp:revision>18</cp:revision>
  <dcterms:created xsi:type="dcterms:W3CDTF">2024-12-26T16:54:35Z</dcterms:created>
  <dcterms:modified xsi:type="dcterms:W3CDTF">2025-01-04T16:49:17Z</dcterms:modified>
</cp:coreProperties>
</file>